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35"/>
  </p:notesMasterIdLst>
  <p:sldIdLst>
    <p:sldId id="257" r:id="rId2"/>
    <p:sldId id="262" r:id="rId3"/>
    <p:sldId id="261" r:id="rId4"/>
    <p:sldId id="258" r:id="rId5"/>
    <p:sldId id="263" r:id="rId6"/>
    <p:sldId id="264" r:id="rId7"/>
    <p:sldId id="293" r:id="rId8"/>
    <p:sldId id="294" r:id="rId9"/>
    <p:sldId id="272" r:id="rId10"/>
    <p:sldId id="297" r:id="rId11"/>
    <p:sldId id="265" r:id="rId12"/>
    <p:sldId id="273" r:id="rId13"/>
    <p:sldId id="266" r:id="rId14"/>
    <p:sldId id="277" r:id="rId15"/>
    <p:sldId id="278" r:id="rId16"/>
    <p:sldId id="274" r:id="rId17"/>
    <p:sldId id="298" r:id="rId18"/>
    <p:sldId id="279" r:id="rId19"/>
    <p:sldId id="299" r:id="rId20"/>
    <p:sldId id="280" r:id="rId21"/>
    <p:sldId id="300" r:id="rId22"/>
    <p:sldId id="281" r:id="rId23"/>
    <p:sldId id="267" r:id="rId24"/>
    <p:sldId id="282" r:id="rId25"/>
    <p:sldId id="283" r:id="rId26"/>
    <p:sldId id="284" r:id="rId27"/>
    <p:sldId id="285" r:id="rId28"/>
    <p:sldId id="287" r:id="rId29"/>
    <p:sldId id="288" r:id="rId30"/>
    <p:sldId id="289" r:id="rId31"/>
    <p:sldId id="290" r:id="rId32"/>
    <p:sldId id="291" r:id="rId33"/>
    <p:sldId id="269" r:id="rId34"/>
  </p:sldIdLst>
  <p:sldSz cx="12192000" cy="6858000"/>
  <p:notesSz cx="6858000" cy="9144000"/>
  <p:embeddedFontLst>
    <p:embeddedFont>
      <p:font typeface="Nanum Gothic" panose="020D0604000000000000" pitchFamily="34" charset="-127"/>
      <p:regular r:id="rId36"/>
      <p:bold r:id="rId37"/>
    </p:embeddedFont>
    <p:embeddedFont>
      <p:font typeface="맑은 고딕" panose="020B0503020000020004" pitchFamily="34" charset="-127"/>
      <p:regular r:id="rId38"/>
      <p:bold r:id="rId39"/>
    </p:embeddedFont>
    <p:embeddedFont>
      <p:font typeface="Cambria Math" panose="02040503050406030204" pitchFamily="18" charset="0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0" autoAdjust="0"/>
    <p:restoredTop sz="94586"/>
  </p:normalViewPr>
  <p:slideViewPr>
    <p:cSldViewPr snapToGrid="0">
      <p:cViewPr varScale="1">
        <p:scale>
          <a:sx n="94" d="100"/>
          <a:sy n="94" d="100"/>
        </p:scale>
        <p:origin x="22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2018. 12. 5.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Finding latent feature matrices corresponding to latent features of users and items, and important weights of these latent factors.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Limitations</a:t>
            </a:r>
          </a:p>
          <a:p>
            <a:r>
              <a:rPr kumimoji="1" lang="en-US" altLang="ko-KR" dirty="0"/>
              <a:t>Hard to recommend to users with few ratings or to recommend items with few ratings(cold start problem)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Hard to recommend items to a user with unique preferences because rating numbers alone are inadequate to learn the user’s preferences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Poor interpretability, making understanding of users preferences impossible.</a:t>
            </a:r>
          </a:p>
          <a:p>
            <a:r>
              <a:rPr kumimoji="1" lang="en-US" altLang="ko-KR" dirty="0"/>
              <a:t>(particular latent features from MF with </a:t>
            </a:r>
            <a:r>
              <a:rPr kumimoji="1" lang="en-US" altLang="ko-KR" dirty="0" err="1"/>
              <a:t>tue</a:t>
            </a:r>
            <a:r>
              <a:rPr kumimoji="1" lang="en-US" altLang="ko-KR" dirty="0"/>
              <a:t> understanding of users and items)</a:t>
            </a:r>
          </a:p>
          <a:p>
            <a:r>
              <a:rPr kumimoji="1" lang="en-US" altLang="ko-KR" dirty="0"/>
              <a:t>Large positive weight on that feature (no clue what this feature means)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47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Most shopping </a:t>
            </a:r>
            <a:r>
              <a:rPr kumimoji="1" lang="en-US" altLang="ko-KR" dirty="0" err="1"/>
              <a:t>wibsites</a:t>
            </a:r>
            <a:r>
              <a:rPr kumimoji="1" lang="en-US" altLang="ko-KR" dirty="0"/>
              <a:t> encourage their users to rate shopping items and write review text.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Review text explains why a user assigns such a rating to an item.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Review text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complements the rating numbers by their users to rate shopping items and write review text.</a:t>
            </a:r>
          </a:p>
          <a:p>
            <a:r>
              <a:rPr kumimoji="1" lang="en-US" altLang="ko-KR" dirty="0"/>
              <a:t>(implicit preferences of users)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 set of all reviews from this user allows us to derive this users’ preferences; similarly a set of reviews on an item describes prominent properties of the item rated by many users.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These preferences of a user and properties of an item can then be leveraged to alleviate the cold-start problem when the ratings are few.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8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Interpretable latent topic models on item review text</a:t>
            </a:r>
          </a:p>
          <a:p>
            <a:r>
              <a:rPr kumimoji="1" lang="en-US" altLang="ko-KR" dirty="0"/>
              <a:t>An item document consists of all reviews of an item; and the latent topic </a:t>
            </a:r>
            <a:r>
              <a:rPr kumimoji="1" lang="en-US" altLang="ko-KR" dirty="0" err="1"/>
              <a:t>distrivbution</a:t>
            </a:r>
            <a:r>
              <a:rPr kumimoji="1" lang="en-US" altLang="ko-KR" dirty="0"/>
              <a:t> is derived from these item documents.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The topics discovered from item documents may not be </a:t>
            </a:r>
            <a:r>
              <a:rPr kumimoji="1" lang="en-US" altLang="ko-KR" dirty="0" err="1"/>
              <a:t>suitale</a:t>
            </a:r>
            <a:r>
              <a:rPr kumimoji="1" lang="en-US" altLang="ko-KR" dirty="0"/>
              <a:t> for users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We believe the aggregated review text of items cannot cover the same sentimental expressions in each individual user.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Same word “nice” might indicate different sentimental meaning from different users, while one user links “nice” to a rating of 4, another may link it to a rating of 5 using the same word.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We should not just discard user-specific meanings of words and ignore their effect on the ratings by just assuming the topic distribution is the same as those in item review.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Each user has their own preferences or tastes that can be discovered using all review text written by this user.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8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685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29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emf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0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4408" y="2447473"/>
            <a:ext cx="10403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Representation Learning of Users and Items for Review Rating Prediction</a:t>
            </a:r>
          </a:p>
          <a:p>
            <a:pPr algn="ctr"/>
            <a:r>
              <a:rPr lang="en-US" altLang="ko-KR" sz="24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 Using Attention-based Convolutional Neural Network</a:t>
            </a:r>
            <a:endParaRPr lang="ko-KR" altLang="en-US" sz="24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BF75F-760E-CD4B-B9AD-8D669FBB563D}"/>
              </a:ext>
            </a:extLst>
          </p:cNvPr>
          <p:cNvSpPr txBox="1"/>
          <p:nvPr/>
        </p:nvSpPr>
        <p:spPr>
          <a:xfrm>
            <a:off x="2766988" y="3737610"/>
            <a:ext cx="665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lt"/>
                <a:ea typeface="나눔스퀘어 Bold" panose="020B0600000101010101" pitchFamily="50" charset="-127"/>
              </a:rPr>
              <a:t>Sungyong</a:t>
            </a:r>
            <a:r>
              <a:rPr lang="en-US" altLang="ko-KR" dirty="0">
                <a:latin typeface="+mj-lt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+mj-lt"/>
                <a:ea typeface="나눔스퀘어 Bold" panose="020B0600000101010101" pitchFamily="50" charset="-127"/>
              </a:rPr>
              <a:t>Seo</a:t>
            </a:r>
            <a:r>
              <a:rPr lang="en-US" altLang="ko-KR" dirty="0">
                <a:latin typeface="+mj-lt"/>
                <a:ea typeface="나눔스퀘어 Bold" panose="020B0600000101010101" pitchFamily="50" charset="-127"/>
              </a:rPr>
              <a:t>*    Jing Huang</a:t>
            </a:r>
            <a:r>
              <a:rPr lang="en-US" altLang="ko-KR" dirty="0">
                <a:latin typeface="+mj-lt"/>
              </a:rPr>
              <a:t>†	Hao Yang†	Yan Liu*</a:t>
            </a:r>
            <a:endParaRPr lang="ko-KR" altLang="en-US" dirty="0"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603FE-2C88-F342-969E-066783CB31BD}"/>
              </a:ext>
            </a:extLst>
          </p:cNvPr>
          <p:cNvSpPr txBox="1"/>
          <p:nvPr/>
        </p:nvSpPr>
        <p:spPr>
          <a:xfrm>
            <a:off x="4740910" y="4659630"/>
            <a:ext cx="713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* Computer Science Department, University of Southern California</a:t>
            </a:r>
          </a:p>
          <a:p>
            <a:r>
              <a:rPr lang="en-US" altLang="ko-KR" dirty="0"/>
              <a:t>† Visa Research, Visa Inc.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580BF-D862-D342-99BA-4B282ADE939F}"/>
              </a:ext>
            </a:extLst>
          </p:cNvPr>
          <p:cNvSpPr txBox="1"/>
          <p:nvPr/>
        </p:nvSpPr>
        <p:spPr>
          <a:xfrm>
            <a:off x="6477000" y="598170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Soohyun</a:t>
            </a:r>
            <a:r>
              <a:rPr kumimoji="1" lang="en-US" altLang="ko-KR" dirty="0"/>
              <a:t> Son, AI lab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77932D-FE5B-0D42-8246-1A51AA754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6712" y="5428495"/>
            <a:ext cx="1144205" cy="12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224" y="437393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Motivation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27C44A-B3D9-4640-94E6-2E198E3E6903}"/>
              </a:ext>
            </a:extLst>
          </p:cNvPr>
          <p:cNvSpPr/>
          <p:nvPr/>
        </p:nvSpPr>
        <p:spPr>
          <a:xfrm>
            <a:off x="1287836" y="1258544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Perspective of proposed method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1A5F26-3681-4F4B-BC66-EF83542038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649" y="1997839"/>
            <a:ext cx="3397885" cy="2300866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00A073-9BD1-4F4C-9665-033DB5637014}"/>
              </a:ext>
            </a:extLst>
          </p:cNvPr>
          <p:cNvGrpSpPr/>
          <p:nvPr/>
        </p:nvGrpSpPr>
        <p:grpSpPr>
          <a:xfrm>
            <a:off x="3554669" y="4520082"/>
            <a:ext cx="7191691" cy="750847"/>
            <a:chOff x="2180909" y="4415952"/>
            <a:chExt cx="7191691" cy="7508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826D22-6ACA-A24C-8441-9CCDA5D04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2934" y="4605956"/>
              <a:ext cx="439420" cy="43942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C06C79B-163F-0448-9D0C-E80E55896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834" y="4605956"/>
              <a:ext cx="439420" cy="43942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23CBCD-3B33-4546-ABFD-A6E7D9DE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3534" y="4605956"/>
              <a:ext cx="439420" cy="4394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61E91D-86DF-E343-AFDF-7600598D5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5316" y="4545631"/>
              <a:ext cx="544830" cy="54483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8E0C65-9013-EB43-A0B8-77325854D93F}"/>
                </a:ext>
              </a:extLst>
            </p:cNvPr>
            <p:cNvSpPr/>
            <p:nvPr/>
          </p:nvSpPr>
          <p:spPr>
            <a:xfrm>
              <a:off x="2180909" y="4415952"/>
              <a:ext cx="2772410" cy="750847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17695FE-4A1A-B741-AEE4-A53CAB29C346}"/>
                </a:ext>
              </a:extLst>
            </p:cNvPr>
            <p:cNvCxnSpPr>
              <a:cxnSpLocks/>
            </p:cNvCxnSpPr>
            <p:nvPr/>
          </p:nvCxnSpPr>
          <p:spPr>
            <a:xfrm>
              <a:off x="5033964" y="4772178"/>
              <a:ext cx="4663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C4F918-E1ED-EE41-A5D7-69FDFD431ADB}"/>
                </a:ext>
              </a:extLst>
            </p:cNvPr>
            <p:cNvSpPr txBox="1"/>
            <p:nvPr/>
          </p:nvSpPr>
          <p:spPr>
            <a:xfrm>
              <a:off x="5503812" y="4584469"/>
              <a:ext cx="386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Item’s properties (latent variables)</a:t>
              </a:r>
              <a:endParaRPr kumimoji="1"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5514906-E2AB-3B42-8C66-37BF771AD2D8}"/>
              </a:ext>
            </a:extLst>
          </p:cNvPr>
          <p:cNvGrpSpPr/>
          <p:nvPr/>
        </p:nvGrpSpPr>
        <p:grpSpPr>
          <a:xfrm>
            <a:off x="3609807" y="5584485"/>
            <a:ext cx="7528244" cy="750847"/>
            <a:chOff x="2097089" y="5596332"/>
            <a:chExt cx="7528244" cy="7508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DD0378-E632-4B46-93BC-B5DD5D3E0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9114" y="5752046"/>
              <a:ext cx="424180" cy="42418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A8B41FA-35C6-7844-97FB-7A1172C01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9014" y="5752046"/>
              <a:ext cx="439420" cy="43942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D92F674-1FBF-0047-91E5-0636C809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9714" y="5736806"/>
              <a:ext cx="439420" cy="4394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9B5500-3F67-BF4F-8056-4E6694BB7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0696" y="5683466"/>
              <a:ext cx="560070" cy="56007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79E594-8FAF-0945-B5B2-FA38E6AF3F78}"/>
                </a:ext>
              </a:extLst>
            </p:cNvPr>
            <p:cNvSpPr/>
            <p:nvPr/>
          </p:nvSpPr>
          <p:spPr>
            <a:xfrm>
              <a:off x="2097089" y="5596332"/>
              <a:ext cx="2772410" cy="750847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60BA280-EF25-7445-99A8-FB720920F3D4}"/>
                </a:ext>
              </a:extLst>
            </p:cNvPr>
            <p:cNvCxnSpPr>
              <a:cxnSpLocks/>
            </p:cNvCxnSpPr>
            <p:nvPr/>
          </p:nvCxnSpPr>
          <p:spPr>
            <a:xfrm>
              <a:off x="4953319" y="5928280"/>
              <a:ext cx="4663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645438-B291-B445-A937-1522AF50CE3D}"/>
                </a:ext>
              </a:extLst>
            </p:cNvPr>
            <p:cNvSpPr txBox="1"/>
            <p:nvPr/>
          </p:nvSpPr>
          <p:spPr>
            <a:xfrm>
              <a:off x="5503446" y="5763502"/>
              <a:ext cx="4121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User</a:t>
              </a:r>
              <a:r>
                <a:rPr kumimoji="1" lang="ko-KR" altLang="en-US" dirty="0"/>
                <a:t>’</a:t>
              </a:r>
              <a:r>
                <a:rPr kumimoji="1" lang="en-US" altLang="ko-KR" dirty="0"/>
                <a:t>s preferences(latent variables)</a:t>
              </a:r>
              <a:endParaRPr kumimoji="1" lang="ko-KR" altLang="en-US" dirty="0"/>
            </a:p>
          </p:txBody>
        </p:sp>
      </p:grpSp>
      <p:sp>
        <p:nvSpPr>
          <p:cNvPr id="32" name="원형 화살표[C] 31">
            <a:extLst>
              <a:ext uri="{FF2B5EF4-FFF2-40B4-BE49-F238E27FC236}">
                <a16:creationId xmlns:a16="http://schemas.microsoft.com/office/drawing/2014/main" id="{DA8FAEF2-F2FC-E24B-A6C1-9855E96E1EA6}"/>
              </a:ext>
            </a:extLst>
          </p:cNvPr>
          <p:cNvSpPr/>
          <p:nvPr/>
        </p:nvSpPr>
        <p:spPr>
          <a:xfrm rot="16424632" flipH="1">
            <a:off x="2677655" y="3304540"/>
            <a:ext cx="1625600" cy="1876678"/>
          </a:xfrm>
          <a:prstGeom prst="circularArrow">
            <a:avLst>
              <a:gd name="adj1" fmla="val 12500"/>
              <a:gd name="adj2" fmla="val 1133928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3" name="원형 화살표[C] 32">
            <a:extLst>
              <a:ext uri="{FF2B5EF4-FFF2-40B4-BE49-F238E27FC236}">
                <a16:creationId xmlns:a16="http://schemas.microsoft.com/office/drawing/2014/main" id="{82A70129-BB40-3042-AB3C-A38C07489B5E}"/>
              </a:ext>
            </a:extLst>
          </p:cNvPr>
          <p:cNvSpPr/>
          <p:nvPr/>
        </p:nvSpPr>
        <p:spPr>
          <a:xfrm rot="16424632" flipH="1">
            <a:off x="1986970" y="3895562"/>
            <a:ext cx="2872559" cy="1876678"/>
          </a:xfrm>
          <a:prstGeom prst="circularArrow">
            <a:avLst>
              <a:gd name="adj1" fmla="val 12500"/>
              <a:gd name="adj2" fmla="val 802191"/>
              <a:gd name="adj3" fmla="val 20457681"/>
              <a:gd name="adj4" fmla="val 10800000"/>
              <a:gd name="adj5" fmla="val 16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DD9BCDC-66D0-904D-B1F6-D50A0E0DEBBF}"/>
              </a:ext>
            </a:extLst>
          </p:cNvPr>
          <p:cNvCxnSpPr/>
          <p:nvPr/>
        </p:nvCxnSpPr>
        <p:spPr>
          <a:xfrm>
            <a:off x="7772401" y="5057931"/>
            <a:ext cx="0" cy="693724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053F973-A5E8-D043-B2FC-521EC3788998}"/>
              </a:ext>
            </a:extLst>
          </p:cNvPr>
          <p:cNvSpPr txBox="1"/>
          <p:nvPr/>
        </p:nvSpPr>
        <p:spPr>
          <a:xfrm>
            <a:off x="7827539" y="5215153"/>
            <a:ext cx="221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Find relationships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4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36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Arial" panose="020B0604020202020204" pitchFamily="34" charset="0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ea typeface="나눔스퀘어 Bold" panose="020B0600000101010101" pitchFamily="50" charset="-127"/>
              </a:rPr>
              <a:t>Catch user preferences, item properties</a:t>
            </a:r>
            <a:endParaRPr lang="ko-KR" altLang="en-US" dirty="0"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F5DCC9-44B4-5842-9F46-4E04D1730B04}"/>
              </a:ext>
            </a:extLst>
          </p:cNvPr>
          <p:cNvSpPr/>
          <p:nvPr/>
        </p:nvSpPr>
        <p:spPr>
          <a:xfrm>
            <a:off x="4736599" y="2622643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Proposed Model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79A3E0-8E36-3641-88A7-AC768DEA5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46" y="989149"/>
            <a:ext cx="10823280" cy="55900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C8EEA6-6588-EF48-BB6C-F019C4350B02}"/>
              </a:ext>
            </a:extLst>
          </p:cNvPr>
          <p:cNvSpPr/>
          <p:nvPr/>
        </p:nvSpPr>
        <p:spPr>
          <a:xfrm>
            <a:off x="1692087" y="2697480"/>
            <a:ext cx="1943100" cy="3543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09BB6F-4A3D-EA47-BE59-80B9D0F82837}"/>
              </a:ext>
            </a:extLst>
          </p:cNvPr>
          <p:cNvSpPr/>
          <p:nvPr/>
        </p:nvSpPr>
        <p:spPr>
          <a:xfrm>
            <a:off x="6949440" y="2697480"/>
            <a:ext cx="1751648" cy="3543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E2324D-5436-7248-856D-5E402820C0EE}"/>
              </a:ext>
            </a:extLst>
          </p:cNvPr>
          <p:cNvSpPr/>
          <p:nvPr/>
        </p:nvSpPr>
        <p:spPr>
          <a:xfrm>
            <a:off x="3681413" y="2708910"/>
            <a:ext cx="2414587" cy="35433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AE5931-B985-FA4C-A517-5D8CADFCABFA}"/>
              </a:ext>
            </a:extLst>
          </p:cNvPr>
          <p:cNvSpPr/>
          <p:nvPr/>
        </p:nvSpPr>
        <p:spPr>
          <a:xfrm>
            <a:off x="8855202" y="2708910"/>
            <a:ext cx="2414587" cy="35433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92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19D8A2-05AB-E54A-AC44-48AEDCE322A1}"/>
              </a:ext>
            </a:extLst>
          </p:cNvPr>
          <p:cNvSpPr/>
          <p:nvPr/>
        </p:nvSpPr>
        <p:spPr>
          <a:xfrm>
            <a:off x="1482146" y="1211924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Embedding layer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72741-B64D-5844-832C-4DF66241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46" y="989149"/>
            <a:ext cx="10823280" cy="55900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271568-3FE4-5C46-AB08-AD13FBF00827}"/>
              </a:ext>
            </a:extLst>
          </p:cNvPr>
          <p:cNvSpPr/>
          <p:nvPr/>
        </p:nvSpPr>
        <p:spPr>
          <a:xfrm>
            <a:off x="617220" y="5120640"/>
            <a:ext cx="5589270" cy="110871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19D8A2-05AB-E54A-AC44-48AEDCE322A1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Embedding layer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18F959-E1FA-B44F-A227-6EB813A1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0892" y="1835366"/>
            <a:ext cx="1172629" cy="3693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38E6D3-A75F-CA48-928E-1009043C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522" y="3423137"/>
            <a:ext cx="2890683" cy="3650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3E001E-6C90-9D43-B606-500E6401A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163" y="3389644"/>
            <a:ext cx="1268237" cy="4227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CC70A0F-A9C4-FA48-849D-7CF71F720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600" y="4723749"/>
            <a:ext cx="2336800" cy="50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31D783A-09EB-3145-AC6A-902EC8645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575" y="5758094"/>
            <a:ext cx="1993900" cy="393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B428B3E-CCA0-AE4C-A04F-4D387F6433C8}"/>
                  </a:ext>
                </a:extLst>
              </p:cNvPr>
              <p:cNvSpPr txBox="1"/>
              <p:nvPr/>
            </p:nvSpPr>
            <p:spPr>
              <a:xfrm>
                <a:off x="1199341" y="1871580"/>
                <a:ext cx="94115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Input : review document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ko-KR" dirty="0"/>
                  <a:t> ( a set of review from user u ) -&gt; transform one-hot vector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B428B3E-CCA0-AE4C-A04F-4D387F64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1" y="1871580"/>
                <a:ext cx="9411551" cy="369332"/>
              </a:xfrm>
              <a:prstGeom prst="rect">
                <a:avLst/>
              </a:prstGeom>
              <a:blipFill>
                <a:blip r:embed="rId7"/>
                <a:stretch>
                  <a:fillRect l="-404" t="-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6931E36-B6B2-1546-BC4B-1D8AD9C61F6C}"/>
              </a:ext>
            </a:extLst>
          </p:cNvPr>
          <p:cNvSpPr txBox="1"/>
          <p:nvPr/>
        </p:nvSpPr>
        <p:spPr>
          <a:xfrm>
            <a:off x="1199341" y="2833450"/>
            <a:ext cx="980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Embedding layer reads one-hot vector for a word as an input, and map it to a dense vector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0D0FBD2-F980-3D44-BBC6-FBAE44BE6912}"/>
                  </a:ext>
                </a:extLst>
              </p:cNvPr>
              <p:cNvSpPr txBox="1"/>
              <p:nvPr/>
            </p:nvSpPr>
            <p:spPr>
              <a:xfrm>
                <a:off x="9640705" y="2240912"/>
                <a:ext cx="2300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=20,000</m:t>
                    </m:r>
                  </m:oMath>
                </a14:m>
                <a:r>
                  <a:rPr kumimoji="1" lang="en-US" altLang="ko-KR" dirty="0"/>
                  <a:t> (words)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0D0FBD2-F980-3D44-BBC6-FBAE44BE6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705" y="2240912"/>
                <a:ext cx="2300373" cy="369332"/>
              </a:xfrm>
              <a:prstGeom prst="rect">
                <a:avLst/>
              </a:prstGeom>
              <a:blipFill>
                <a:blip r:embed="rId8"/>
                <a:stretch>
                  <a:fillRect t="-3226" r="-1099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96A331B-5899-FD44-A5F1-D4D435937B3F}"/>
              </a:ext>
            </a:extLst>
          </p:cNvPr>
          <p:cNvSpPr txBox="1"/>
          <p:nvPr/>
        </p:nvSpPr>
        <p:spPr>
          <a:xfrm>
            <a:off x="1228914" y="3999503"/>
            <a:ext cx="9798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this paper, they use </a:t>
            </a:r>
            <a:r>
              <a:rPr kumimoji="1" lang="en-US" altLang="ko-KR" dirty="0">
                <a:solidFill>
                  <a:srgbClr val="FF0000"/>
                </a:solidFill>
              </a:rPr>
              <a:t>pre-trained word embedding</a:t>
            </a:r>
            <a:r>
              <a:rPr kumimoji="1" lang="en-US" altLang="ko-KR" dirty="0"/>
              <a:t> </a:t>
            </a:r>
            <a:r>
              <a:rPr kumimoji="1" lang="en-US" altLang="ko-KR" i="1" dirty="0" err="1"/>
              <a:t>fastText</a:t>
            </a:r>
            <a:r>
              <a:rPr kumimoji="1" lang="en-US" altLang="ko-KR" i="1" dirty="0"/>
              <a:t> </a:t>
            </a:r>
            <a:r>
              <a:rPr kumimoji="1" lang="en-US" altLang="ko-KR" dirty="0"/>
              <a:t>based on the skip-gram model</a:t>
            </a:r>
            <a:endParaRPr kumimoji="1" lang="ko-KR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F2C40-8C8D-E040-8723-86D8154EB199}"/>
                  </a:ext>
                </a:extLst>
              </p:cNvPr>
              <p:cNvSpPr txBox="1"/>
              <p:nvPr/>
            </p:nvSpPr>
            <p:spPr>
              <a:xfrm>
                <a:off x="6975475" y="3437572"/>
                <a:ext cx="1092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F2C40-8C8D-E040-8723-86D8154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475" y="3437572"/>
                <a:ext cx="10928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03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19D8A2-05AB-E54A-AC44-48AEDCE322A1}"/>
              </a:ext>
            </a:extLst>
          </p:cNvPr>
          <p:cNvSpPr/>
          <p:nvPr/>
        </p:nvSpPr>
        <p:spPr>
          <a:xfrm>
            <a:off x="1482146" y="1211924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Embedding layer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72741-B64D-5844-832C-4DF66241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46" y="989149"/>
            <a:ext cx="10823280" cy="55900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271568-3FE4-5C46-AB08-AD13FBF00827}"/>
              </a:ext>
            </a:extLst>
          </p:cNvPr>
          <p:cNvSpPr/>
          <p:nvPr/>
        </p:nvSpPr>
        <p:spPr>
          <a:xfrm>
            <a:off x="1703070" y="2706258"/>
            <a:ext cx="1811655" cy="249439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6269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1C2CA1-671E-7C46-9547-F3DF6B390B42}"/>
              </a:ext>
            </a:extLst>
          </p:cNvPr>
          <p:cNvSpPr txBox="1"/>
          <p:nvPr/>
        </p:nvSpPr>
        <p:spPr>
          <a:xfrm>
            <a:off x="608733" y="20275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Attention module on the left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9F9441-F589-D144-90BF-4961134244DA}"/>
                  </a:ext>
                </a:extLst>
              </p:cNvPr>
              <p:cNvSpPr txBox="1"/>
              <p:nvPr/>
            </p:nvSpPr>
            <p:spPr>
              <a:xfrm>
                <a:off x="1385888" y="2043113"/>
                <a:ext cx="7527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ko-KR" dirty="0"/>
                  <a:t> be represented as a length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ko-KR" dirty="0"/>
                  <a:t> word embeddings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9F9441-F589-D144-90BF-49611342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8" y="2043113"/>
                <a:ext cx="7527638" cy="369332"/>
              </a:xfrm>
              <a:prstGeom prst="rect">
                <a:avLst/>
              </a:prstGeom>
              <a:blipFill>
                <a:blip r:embed="rId2"/>
                <a:stretch>
                  <a:fillRect l="-505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A9682C32-F03E-484D-A93F-D5621FF8F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888" y="2862287"/>
            <a:ext cx="5168900" cy="381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A2259B-7F02-E142-8633-0C639B76C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930" y="3534379"/>
            <a:ext cx="2908300" cy="317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A457BD-9DBA-8842-8405-A7535F994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700" y="3534379"/>
            <a:ext cx="1511300" cy="30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5C290D-42EA-2C43-8DDA-A2061991E782}"/>
                  </a:ext>
                </a:extLst>
              </p:cNvPr>
              <p:cNvSpPr txBox="1"/>
              <p:nvPr/>
            </p:nvSpPr>
            <p:spPr>
              <a:xfrm>
                <a:off x="6286645" y="3429000"/>
                <a:ext cx="37570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kumimoji="1" lang="en-US" altLang="ko-KR" dirty="0"/>
                  <a:t> ( embedding dimension 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kumimoji="1" lang="en-US" altLang="ko-KR" dirty="0"/>
                  <a:t> ( window size ) </a:t>
                </a:r>
              </a:p>
              <a:p>
                <a:r>
                  <a:rPr kumimoji="1" lang="en-US" altLang="ko-KR" dirty="0"/>
                  <a:t>g is sigmoid function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5C290D-42EA-2C43-8DDA-A2061991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645" y="3429000"/>
                <a:ext cx="3757054" cy="923330"/>
              </a:xfrm>
              <a:prstGeom prst="rect">
                <a:avLst/>
              </a:prstGeom>
              <a:blipFill>
                <a:blip r:embed="rId6"/>
                <a:stretch>
                  <a:fillRect l="-1010" t="-2703" r="-337" b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F3A9308-0800-024B-ABB6-A646F3937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930" y="4497372"/>
            <a:ext cx="1130300" cy="292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050B6E-E783-E440-8059-4C3BF93EAA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105" y="4502738"/>
            <a:ext cx="6997700" cy="317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2837B2-C407-7645-B9C8-0FF17FBBE3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930" y="5246887"/>
            <a:ext cx="3365500" cy="546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3ABB41-A9BC-6349-B7FD-B6D475BF9E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738" y="5879680"/>
            <a:ext cx="5029200" cy="30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153F47-4DDE-AC4B-8CE5-21DF95CAC394}"/>
                  </a:ext>
                </a:extLst>
              </p:cNvPr>
              <p:cNvSpPr txBox="1"/>
              <p:nvPr/>
            </p:nvSpPr>
            <p:spPr>
              <a:xfrm>
                <a:off x="6697663" y="5792987"/>
                <a:ext cx="2047355" cy="930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𝑎𝑡𝑡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𝑎𝑡𝑡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1" lang="en-US" altLang="ko-KR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𝑎𝑡𝑡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r>
                  <a:rPr kumimoji="1" lang="en-US" altLang="ko-KR" dirty="0"/>
                  <a:t>g is tanh function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153F47-4DDE-AC4B-8CE5-21DF95CAC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663" y="5792987"/>
                <a:ext cx="2047355" cy="930063"/>
              </a:xfrm>
              <a:prstGeom prst="rect">
                <a:avLst/>
              </a:prstGeom>
              <a:blipFill>
                <a:blip r:embed="rId11"/>
                <a:stretch>
                  <a:fillRect l="-1840" r="-1227" b="-95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951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19D8A2-05AB-E54A-AC44-48AEDCE322A1}"/>
              </a:ext>
            </a:extLst>
          </p:cNvPr>
          <p:cNvSpPr/>
          <p:nvPr/>
        </p:nvSpPr>
        <p:spPr>
          <a:xfrm>
            <a:off x="1482146" y="1211924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Embedding layer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72741-B64D-5844-832C-4DF66241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46" y="989149"/>
            <a:ext cx="10823280" cy="55900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271568-3FE4-5C46-AB08-AD13FBF00827}"/>
              </a:ext>
            </a:extLst>
          </p:cNvPr>
          <p:cNvSpPr/>
          <p:nvPr/>
        </p:nvSpPr>
        <p:spPr>
          <a:xfrm>
            <a:off x="3633470" y="2718958"/>
            <a:ext cx="2462530" cy="20054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49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Convolutional module on the right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873A00-CF7A-F346-83DE-A20C6FE68C3F}"/>
                  </a:ext>
                </a:extLst>
              </p:cNvPr>
              <p:cNvSpPr txBox="1"/>
              <p:nvPr/>
            </p:nvSpPr>
            <p:spPr>
              <a:xfrm>
                <a:off x="1514475" y="1814513"/>
                <a:ext cx="515307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Length of a filter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2, 3, 4, 5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𝑐𝑜𝑛𝑣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873A00-CF7A-F346-83DE-A20C6FE68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475" y="1814513"/>
                <a:ext cx="5153077" cy="391582"/>
              </a:xfrm>
              <a:prstGeom prst="rect">
                <a:avLst/>
              </a:prstGeom>
              <a:blipFill>
                <a:blip r:embed="rId2"/>
                <a:stretch>
                  <a:fillRect l="-737" t="-937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D32AC670-62D3-EA42-8B0F-9B3560013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475" y="2287637"/>
            <a:ext cx="2336800" cy="279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237A33-FF69-F947-9432-58A67C369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475" y="2770187"/>
            <a:ext cx="1778000" cy="317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643E2A-FC5D-8148-8FD8-8DD47F2C4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937" y="3205112"/>
            <a:ext cx="2311400" cy="266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ABE8C96-BA48-4747-8413-7E5891A95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475" y="3779687"/>
            <a:ext cx="3822700" cy="330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CFF53E-F4EE-4C45-B543-12BC5F233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937" y="4376058"/>
            <a:ext cx="4953000" cy="279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5FCF0FB-695D-0C48-BCE1-4CDE1D2B4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879" y="4397932"/>
            <a:ext cx="3644900" cy="279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96B6EF1-B930-BA42-B355-3BD558AA7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475" y="4912054"/>
            <a:ext cx="2679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4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19D8A2-05AB-E54A-AC44-48AEDCE322A1}"/>
              </a:ext>
            </a:extLst>
          </p:cNvPr>
          <p:cNvSpPr/>
          <p:nvPr/>
        </p:nvSpPr>
        <p:spPr>
          <a:xfrm>
            <a:off x="1482146" y="1211924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Embedding layer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72741-B64D-5844-832C-4DF66241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46" y="989149"/>
            <a:ext cx="10823280" cy="55900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271568-3FE4-5C46-AB08-AD13FBF00827}"/>
              </a:ext>
            </a:extLst>
          </p:cNvPr>
          <p:cNvSpPr/>
          <p:nvPr/>
        </p:nvSpPr>
        <p:spPr>
          <a:xfrm>
            <a:off x="1981200" y="1698818"/>
            <a:ext cx="3893186" cy="202228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4062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6584" y="2215702"/>
            <a:ext cx="777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01</a:t>
            </a:r>
            <a:endParaRPr lang="ko-KR" altLang="en-US" sz="4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26211" y="2334695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Contributions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6584" y="3120817"/>
            <a:ext cx="777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</a:t>
            </a:r>
            <a:endParaRPr lang="ko-KR" altLang="en-US" sz="4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6583" y="4025932"/>
            <a:ext cx="777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</a:t>
            </a:r>
            <a:endParaRPr lang="ko-KR" altLang="en-US" sz="4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6582" y="4860859"/>
            <a:ext cx="777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04</a:t>
            </a:r>
            <a:endParaRPr lang="ko-KR" altLang="en-US" sz="4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7387" y="164319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4EDC5-A0D8-A146-BA5B-A31E45D75C22}"/>
              </a:ext>
            </a:extLst>
          </p:cNvPr>
          <p:cNvSpPr/>
          <p:nvPr/>
        </p:nvSpPr>
        <p:spPr>
          <a:xfrm>
            <a:off x="4226211" y="3239810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Motivation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B450D4-80A4-DA49-8F2E-4B48CE9AEA88}"/>
              </a:ext>
            </a:extLst>
          </p:cNvPr>
          <p:cNvSpPr/>
          <p:nvPr/>
        </p:nvSpPr>
        <p:spPr>
          <a:xfrm>
            <a:off x="4226211" y="4144925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B92295-8F31-8E44-AAF0-2B98641ECEF3}"/>
              </a:ext>
            </a:extLst>
          </p:cNvPr>
          <p:cNvSpPr/>
          <p:nvPr/>
        </p:nvSpPr>
        <p:spPr>
          <a:xfrm>
            <a:off x="4226211" y="4979852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Experiments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Final layers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1B41C6-521B-6940-AC05-57A34CBE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169" y="2602706"/>
            <a:ext cx="4731766" cy="16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83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19D8A2-05AB-E54A-AC44-48AEDCE322A1}"/>
              </a:ext>
            </a:extLst>
          </p:cNvPr>
          <p:cNvSpPr/>
          <p:nvPr/>
        </p:nvSpPr>
        <p:spPr>
          <a:xfrm>
            <a:off x="1482146" y="1211924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Embedding layer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72741-B64D-5844-832C-4DF66241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46" y="989149"/>
            <a:ext cx="10823280" cy="55900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271568-3FE4-5C46-AB08-AD13FBF00827}"/>
              </a:ext>
            </a:extLst>
          </p:cNvPr>
          <p:cNvSpPr/>
          <p:nvPr/>
        </p:nvSpPr>
        <p:spPr>
          <a:xfrm>
            <a:off x="3373558" y="1211925"/>
            <a:ext cx="6214941" cy="139157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2095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27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Proposed Model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Training of the network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4B1B02-A0CF-4D4F-9382-F8C4594D9CB5}"/>
                  </a:ext>
                </a:extLst>
              </p:cNvPr>
              <p:cNvSpPr txBox="1"/>
              <p:nvPr/>
            </p:nvSpPr>
            <p:spPr>
              <a:xfrm>
                <a:off x="736620" y="1857375"/>
                <a:ext cx="11455380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User/Item Network = attention representation + semantic representation</a:t>
                </a:r>
              </a:p>
              <a:p>
                <a:endParaRPr kumimoji="1"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ko-KR" dirty="0"/>
                  <a:t> : attention-based semantic vector from users’ network</a:t>
                </a:r>
              </a:p>
              <a:p>
                <a:endParaRPr kumimoji="1"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 : attention-based semantic vector from items’ network</a:t>
                </a:r>
              </a:p>
              <a:p>
                <a:endParaRPr kumimoji="1" lang="en-US" altLang="ko-KR" dirty="0"/>
              </a:p>
              <a:p>
                <a:r>
                  <a:rPr kumimoji="1" lang="en-US" altLang="ko-KR" dirty="0"/>
                  <a:t>As in CF/MF techniques, the latent representations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are mapped into same vector space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kumimoji="1" lang="en-US" altLang="ko-KR" dirty="0"/>
                  <a:t>, k=250)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4B1B02-A0CF-4D4F-9382-F8C4594D9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20" y="1857375"/>
                <a:ext cx="11455380" cy="2031325"/>
              </a:xfrm>
              <a:prstGeom prst="rect">
                <a:avLst/>
              </a:prstGeom>
              <a:blipFill>
                <a:blip r:embed="rId2"/>
                <a:stretch>
                  <a:fillRect l="-443" t="-621" b="-3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C773BD7C-C74A-7242-8297-7B322A092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210" y="4152804"/>
            <a:ext cx="1181100" cy="31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EDBD5-C7B4-7049-B5F7-A47CCB52E4BC}"/>
              </a:ext>
            </a:extLst>
          </p:cNvPr>
          <p:cNvSpPr txBox="1"/>
          <p:nvPr/>
        </p:nvSpPr>
        <p:spPr>
          <a:xfrm>
            <a:off x="814388" y="4900613"/>
            <a:ext cx="6489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The estimation can be considered as a regression problem.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Error function : MSE(Mean Squared Error)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284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36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Arial" panose="020B0604020202020204" pitchFamily="34" charset="0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ea typeface="나눔스퀘어 Bold" panose="020B0600000101010101" pitchFamily="50" charset="-127"/>
              </a:rPr>
              <a:t>Yelp, Amazon dataset</a:t>
            </a:r>
            <a:endParaRPr lang="ko-KR" altLang="en-US" dirty="0"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A38DD-889C-6741-A9A7-EA1D36D0A0E9}"/>
              </a:ext>
            </a:extLst>
          </p:cNvPr>
          <p:cNvSpPr/>
          <p:nvPr/>
        </p:nvSpPr>
        <p:spPr>
          <a:xfrm>
            <a:off x="4700897" y="2586357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Experiments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Experiments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Dataset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494E27-A6A1-4348-91B1-54A31683C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125" y="3022600"/>
            <a:ext cx="56134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D05C0-EF4C-D648-BAE1-298425C4CEFE}"/>
              </a:ext>
            </a:extLst>
          </p:cNvPr>
          <p:cNvSpPr txBox="1"/>
          <p:nvPr/>
        </p:nvSpPr>
        <p:spPr>
          <a:xfrm>
            <a:off x="762667" y="1984770"/>
            <a:ext cx="11282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Yelp dataset : reviews on restaurants in Phoenix, AZ metropolitan area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Amazon product dataset : 5-core(</a:t>
            </a:r>
            <a:r>
              <a:rPr lang="en" altLang="ko-KR" dirty="0"/>
              <a:t>subset of the data in which all users and items have at least 5 reviews )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7AB94-A90D-4941-A152-C3C795B80C61}"/>
              </a:ext>
            </a:extLst>
          </p:cNvPr>
          <p:cNvSpPr txBox="1"/>
          <p:nvPr/>
        </p:nvSpPr>
        <p:spPr>
          <a:xfrm>
            <a:off x="1004794" y="5185233"/>
            <a:ext cx="794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Randomly divided dataset -&gt; training(80%), validation(10%), test(10%) set</a:t>
            </a:r>
            <a:endParaRPr kumimoji="1" lang="ko-KR" altLang="en-US" dirty="0"/>
          </a:p>
        </p:txBody>
      </p:sp>
      <p:cxnSp>
        <p:nvCxnSpPr>
          <p:cNvPr id="21" name="직선 연결선 13">
            <a:extLst>
              <a:ext uri="{FF2B5EF4-FFF2-40B4-BE49-F238E27FC236}">
                <a16:creationId xmlns:a16="http://schemas.microsoft.com/office/drawing/2014/main" id="{BCD59981-FD04-444C-9965-EAFF0F9E1F83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14">
            <a:extLst>
              <a:ext uri="{FF2B5EF4-FFF2-40B4-BE49-F238E27FC236}">
                <a16:creationId xmlns:a16="http://schemas.microsoft.com/office/drawing/2014/main" id="{76EFE1D2-FCE9-D640-965D-0E5D79F318AC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15">
            <a:extLst>
              <a:ext uri="{FF2B5EF4-FFF2-40B4-BE49-F238E27FC236}">
                <a16:creationId xmlns:a16="http://schemas.microsoft.com/office/drawing/2014/main" id="{EADF3E0F-4143-B44C-A5CC-76E784D3366B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16">
            <a:extLst>
              <a:ext uri="{FF2B5EF4-FFF2-40B4-BE49-F238E27FC236}">
                <a16:creationId xmlns:a16="http://schemas.microsoft.com/office/drawing/2014/main" id="{3D393B9C-F2FF-DA46-81BE-AEB5B3F1F082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B50CC96-3E51-CA4D-894E-6C69AE59E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67" y="2070998"/>
            <a:ext cx="482600" cy="241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2D5F75-D946-6D4A-ABAD-C7BF5333845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77" y="2626398"/>
            <a:ext cx="635003" cy="2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60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Experiments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Results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27E8F8-2888-D046-98FD-0A971F2D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100" y="2723174"/>
            <a:ext cx="8813800" cy="1930400"/>
          </a:xfrm>
          <a:prstGeom prst="rect">
            <a:avLst/>
          </a:prstGeom>
        </p:spPr>
      </p:pic>
      <p:cxnSp>
        <p:nvCxnSpPr>
          <p:cNvPr id="21" name="직선 연결선 13">
            <a:extLst>
              <a:ext uri="{FF2B5EF4-FFF2-40B4-BE49-F238E27FC236}">
                <a16:creationId xmlns:a16="http://schemas.microsoft.com/office/drawing/2014/main" id="{79966C46-3CF4-844E-8D85-3A8F6027BBEA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14">
            <a:extLst>
              <a:ext uri="{FF2B5EF4-FFF2-40B4-BE49-F238E27FC236}">
                <a16:creationId xmlns:a16="http://schemas.microsoft.com/office/drawing/2014/main" id="{7B066B9E-96F7-BF4D-924A-8C7E815FB1E5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15">
            <a:extLst>
              <a:ext uri="{FF2B5EF4-FFF2-40B4-BE49-F238E27FC236}">
                <a16:creationId xmlns:a16="http://schemas.microsoft.com/office/drawing/2014/main" id="{E1999987-0C94-0348-9BD5-3F2C8A7E0B02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16">
            <a:extLst>
              <a:ext uri="{FF2B5EF4-FFF2-40B4-BE49-F238E27FC236}">
                <a16:creationId xmlns:a16="http://schemas.microsoft.com/office/drawing/2014/main" id="{7386C040-2D15-B948-BEC3-DF3EE6C136C0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46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Experiments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Results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443082-2068-0948-ADAF-F7CA0C35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359" y="1593271"/>
            <a:ext cx="9182100" cy="4851400"/>
          </a:xfrm>
          <a:prstGeom prst="rect">
            <a:avLst/>
          </a:prstGeom>
        </p:spPr>
      </p:pic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id="{1248167B-3923-7340-8AC2-6C03E1274302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id="{435A03C6-7A19-1B4B-9641-CD87452915A3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5">
            <a:extLst>
              <a:ext uri="{FF2B5EF4-FFF2-40B4-BE49-F238E27FC236}">
                <a16:creationId xmlns:a16="http://schemas.microsoft.com/office/drawing/2014/main" id="{3B99501B-1B0D-1D4D-B769-FE413D25FAFD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16">
            <a:extLst>
              <a:ext uri="{FF2B5EF4-FFF2-40B4-BE49-F238E27FC236}">
                <a16:creationId xmlns:a16="http://schemas.microsoft.com/office/drawing/2014/main" id="{1F895983-7AD1-3844-AE48-0DADFF09109F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4BE645-A3BB-1F43-9946-8324FFD899D7}"/>
              </a:ext>
            </a:extLst>
          </p:cNvPr>
          <p:cNvSpPr/>
          <p:nvPr/>
        </p:nvSpPr>
        <p:spPr>
          <a:xfrm>
            <a:off x="6096000" y="1739900"/>
            <a:ext cx="520700" cy="3048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612C3D-0C35-F240-AD2D-BCF697256ABD}"/>
              </a:ext>
            </a:extLst>
          </p:cNvPr>
          <p:cNvSpPr/>
          <p:nvPr/>
        </p:nvSpPr>
        <p:spPr>
          <a:xfrm>
            <a:off x="6934200" y="1756030"/>
            <a:ext cx="609600" cy="30480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43BB3A-EDB8-C941-9682-8322685FD908}"/>
              </a:ext>
            </a:extLst>
          </p:cNvPr>
          <p:cNvSpPr/>
          <p:nvPr/>
        </p:nvSpPr>
        <p:spPr>
          <a:xfrm>
            <a:off x="9029700" y="1756030"/>
            <a:ext cx="1308100" cy="2886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75F7AA-4B64-7346-A1BE-A4449B02BF38}"/>
              </a:ext>
            </a:extLst>
          </p:cNvPr>
          <p:cNvSpPr/>
          <p:nvPr/>
        </p:nvSpPr>
        <p:spPr>
          <a:xfrm>
            <a:off x="1940164" y="2736800"/>
            <a:ext cx="714135" cy="30480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F004B0-4D27-6644-B125-6F75FE4BAF41}"/>
              </a:ext>
            </a:extLst>
          </p:cNvPr>
          <p:cNvSpPr/>
          <p:nvPr/>
        </p:nvSpPr>
        <p:spPr>
          <a:xfrm>
            <a:off x="1940164" y="5564052"/>
            <a:ext cx="3050935" cy="30480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925743-154E-D848-AD94-A0B55D01995E}"/>
              </a:ext>
            </a:extLst>
          </p:cNvPr>
          <p:cNvSpPr/>
          <p:nvPr/>
        </p:nvSpPr>
        <p:spPr>
          <a:xfrm>
            <a:off x="1940164" y="4286729"/>
            <a:ext cx="2200036" cy="3048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A5E7F8-2A2C-4647-A2C4-AB7B93C9486E}"/>
              </a:ext>
            </a:extLst>
          </p:cNvPr>
          <p:cNvSpPr/>
          <p:nvPr/>
        </p:nvSpPr>
        <p:spPr>
          <a:xfrm>
            <a:off x="1940164" y="2400729"/>
            <a:ext cx="1336436" cy="3048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918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Experiments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Detail of the results (Amazon dataset)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FABBD-E7EF-CB42-A4FA-EC2A1C744050}"/>
              </a:ext>
            </a:extLst>
          </p:cNvPr>
          <p:cNvSpPr txBox="1"/>
          <p:nvPr/>
        </p:nvSpPr>
        <p:spPr>
          <a:xfrm>
            <a:off x="1112693" y="2016125"/>
            <a:ext cx="1053333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User-sentiment consistency</a:t>
            </a:r>
          </a:p>
          <a:p>
            <a:r>
              <a:rPr kumimoji="1" lang="en-US" altLang="ko-KR" dirty="0"/>
              <a:t>- Sentiment ratings from the same user are more consistent than those other users.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Item-sentiment consistency</a:t>
            </a:r>
          </a:p>
          <a:p>
            <a:r>
              <a:rPr kumimoji="1" lang="en-US" altLang="ko-KR" dirty="0"/>
              <a:t>- Sentiment ratings towards the same item are more consistent than those towards different items.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User-text consistency</a:t>
            </a:r>
          </a:p>
          <a:p>
            <a:r>
              <a:rPr kumimoji="1" lang="en-US" altLang="ko-KR" dirty="0"/>
              <a:t>- A user likes to use personalized sentiment words when expressing opinion polarity or intensity.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Item-text consistency</a:t>
            </a:r>
          </a:p>
          <a:p>
            <a:r>
              <a:rPr kumimoji="1" lang="en-US" altLang="ko-KR" dirty="0"/>
              <a:t>- An item has a collection of item-specific words suited to evaluate it. </a:t>
            </a:r>
            <a:endParaRPr kumimoji="1" lang="ko-KR" altLang="en-US" dirty="0"/>
          </a:p>
        </p:txBody>
      </p:sp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id="{321B82C8-5BFB-7D45-BDB3-47F4025E5072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id="{B5D7A2AF-951E-C94C-A4B5-012C7456F95F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5">
            <a:extLst>
              <a:ext uri="{FF2B5EF4-FFF2-40B4-BE49-F238E27FC236}">
                <a16:creationId xmlns:a16="http://schemas.microsoft.com/office/drawing/2014/main" id="{C470507C-72C4-4841-952A-E1C43041EA17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16">
            <a:extLst>
              <a:ext uri="{FF2B5EF4-FFF2-40B4-BE49-F238E27FC236}">
                <a16:creationId xmlns:a16="http://schemas.microsoft.com/office/drawing/2014/main" id="{3AFC6A3A-0E97-CB44-BDDC-13C906D32D9C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625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Experiments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Detail of the results (Amazon dataset)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id="{A8CE06FC-3C49-054D-84BB-70192D9719B2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id="{AA23D288-1A4F-C342-B596-8CE463EC3F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5">
            <a:extLst>
              <a:ext uri="{FF2B5EF4-FFF2-40B4-BE49-F238E27FC236}">
                <a16:creationId xmlns:a16="http://schemas.microsoft.com/office/drawing/2014/main" id="{10A770AD-4504-5A45-A7A1-FE6ABDCE7B9B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16">
            <a:extLst>
              <a:ext uri="{FF2B5EF4-FFF2-40B4-BE49-F238E27FC236}">
                <a16:creationId xmlns:a16="http://schemas.microsoft.com/office/drawing/2014/main" id="{C14911C5-FEDB-AD49-9526-6958D1A155E4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22175D8-CB44-A441-899E-5E35522B2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760" y="1556460"/>
            <a:ext cx="5838404" cy="53015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51D85F-E4E6-7140-89B7-D94179CBE17C}"/>
              </a:ext>
            </a:extLst>
          </p:cNvPr>
          <p:cNvSpPr/>
          <p:nvPr/>
        </p:nvSpPr>
        <p:spPr>
          <a:xfrm>
            <a:off x="3186522" y="3263900"/>
            <a:ext cx="966378" cy="12065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4ECD15-A111-EC47-9386-5835B000658F}"/>
              </a:ext>
            </a:extLst>
          </p:cNvPr>
          <p:cNvSpPr/>
          <p:nvPr/>
        </p:nvSpPr>
        <p:spPr>
          <a:xfrm>
            <a:off x="6096000" y="3263900"/>
            <a:ext cx="966378" cy="12065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104FC-43BE-234F-B370-0FB3F164CD44}"/>
              </a:ext>
            </a:extLst>
          </p:cNvPr>
          <p:cNvSpPr txBox="1"/>
          <p:nvPr/>
        </p:nvSpPr>
        <p:spPr>
          <a:xfrm>
            <a:off x="8451441" y="3837897"/>
            <a:ext cx="164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MF was best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80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Experiments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Detail of the results (Amazon dataset)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id="{A8CE06FC-3C49-054D-84BB-70192D9719B2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id="{AA23D288-1A4F-C342-B596-8CE463EC3F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5">
            <a:extLst>
              <a:ext uri="{FF2B5EF4-FFF2-40B4-BE49-F238E27FC236}">
                <a16:creationId xmlns:a16="http://schemas.microsoft.com/office/drawing/2014/main" id="{10A770AD-4504-5A45-A7A1-FE6ABDCE7B9B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16">
            <a:extLst>
              <a:ext uri="{FF2B5EF4-FFF2-40B4-BE49-F238E27FC236}">
                <a16:creationId xmlns:a16="http://schemas.microsoft.com/office/drawing/2014/main" id="{C14911C5-FEDB-AD49-9526-6958D1A155E4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5A161EE-2CFB-F940-BC9F-74F8C2DD3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123" y="1593271"/>
            <a:ext cx="6123078" cy="509666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10389E-DCAA-3C4D-9232-9BF12704A024}"/>
              </a:ext>
            </a:extLst>
          </p:cNvPr>
          <p:cNvSpPr/>
          <p:nvPr/>
        </p:nvSpPr>
        <p:spPr>
          <a:xfrm>
            <a:off x="4164422" y="1955800"/>
            <a:ext cx="1017178" cy="18542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C9321D-47E4-8146-A609-4006A5FBB051}"/>
              </a:ext>
            </a:extLst>
          </p:cNvPr>
          <p:cNvSpPr/>
          <p:nvPr/>
        </p:nvSpPr>
        <p:spPr>
          <a:xfrm>
            <a:off x="7199722" y="1866900"/>
            <a:ext cx="1017178" cy="19431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8E889-DCD8-7046-9C39-B20476133717}"/>
              </a:ext>
            </a:extLst>
          </p:cNvPr>
          <p:cNvSpPr txBox="1"/>
          <p:nvPr/>
        </p:nvSpPr>
        <p:spPr>
          <a:xfrm>
            <a:off x="8458201" y="2838450"/>
            <a:ext cx="164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HFT was best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62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36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Arial" panose="020B0604020202020204" pitchFamily="34" charset="0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ea typeface="나눔스퀘어 Bold" panose="020B0600000101010101" pitchFamily="50" charset="-127"/>
              </a:rPr>
              <a:t>After you read . . .</a:t>
            </a:r>
            <a:endParaRPr lang="ko-KR" altLang="en-US" dirty="0"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2A761D-8228-0B40-AEA8-E48EA1C734D0}"/>
              </a:ext>
            </a:extLst>
          </p:cNvPr>
          <p:cNvSpPr/>
          <p:nvPr/>
        </p:nvSpPr>
        <p:spPr>
          <a:xfrm>
            <a:off x="4665194" y="2622643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Contributions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Experiments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Detail of the results (Yelp)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id="{A8CE06FC-3C49-054D-84BB-70192D9719B2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id="{AA23D288-1A4F-C342-B596-8CE463EC3F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5">
            <a:extLst>
              <a:ext uri="{FF2B5EF4-FFF2-40B4-BE49-F238E27FC236}">
                <a16:creationId xmlns:a16="http://schemas.microsoft.com/office/drawing/2014/main" id="{10A770AD-4504-5A45-A7A1-FE6ABDCE7B9B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16">
            <a:extLst>
              <a:ext uri="{FF2B5EF4-FFF2-40B4-BE49-F238E27FC236}">
                <a16:creationId xmlns:a16="http://schemas.microsoft.com/office/drawing/2014/main" id="{C14911C5-FEDB-AD49-9526-6958D1A155E4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6A9CDA-D936-0F49-868E-C153FB296869}"/>
              </a:ext>
            </a:extLst>
          </p:cNvPr>
          <p:cNvSpPr txBox="1"/>
          <p:nvPr/>
        </p:nvSpPr>
        <p:spPr>
          <a:xfrm>
            <a:off x="2511461" y="5222521"/>
            <a:ext cx="478066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Ratings in Yelp dataset are inconsistent. 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en-US" altLang="ko-KR" dirty="0"/>
              <a:t>But </a:t>
            </a:r>
            <a:r>
              <a:rPr kumimoji="1" lang="en-US" altLang="ko-KR" dirty="0">
                <a:solidFill>
                  <a:srgbClr val="00002F"/>
                </a:solidFill>
                <a:ea typeface="Nanum Gothic" panose="020D0604000000000000" pitchFamily="34" charset="-127"/>
              </a:rPr>
              <a:t>p</a:t>
            </a:r>
            <a:r>
              <a:rPr lang="en-US" altLang="ko-KR" dirty="0">
                <a:solidFill>
                  <a:srgbClr val="00002F"/>
                </a:solidFill>
                <a:ea typeface="Nanum Gothic" panose="020D0604000000000000" pitchFamily="34" charset="-127"/>
              </a:rPr>
              <a:t>roposed model</a:t>
            </a:r>
            <a:r>
              <a:rPr kumimoji="1" lang="en-US" altLang="ko-KR" dirty="0">
                <a:solidFill>
                  <a:srgbClr val="00002F"/>
                </a:solidFill>
                <a:ea typeface="Nanum Gothic" panose="020D0604000000000000" pitchFamily="34" charset="-127"/>
              </a:rPr>
              <a:t> performed best.</a:t>
            </a:r>
            <a:endParaRPr lang="ko-KR" altLang="en-US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5B8140-B30C-A243-8F89-158E6E934B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82" y="1679998"/>
            <a:ext cx="5066680" cy="33071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D53DED-F054-9D47-AE43-27490551B0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658896"/>
            <a:ext cx="5313710" cy="3307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52CDFFE-C65C-7B40-8407-5ADB2974E6AF}"/>
              </a:ext>
            </a:extLst>
          </p:cNvPr>
          <p:cNvSpPr/>
          <p:nvPr/>
        </p:nvSpPr>
        <p:spPr>
          <a:xfrm>
            <a:off x="1130300" y="2133600"/>
            <a:ext cx="355600" cy="12954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E0937C-4B1A-0D4E-8198-F0D0F81C21C7}"/>
              </a:ext>
            </a:extLst>
          </p:cNvPr>
          <p:cNvSpPr/>
          <p:nvPr/>
        </p:nvSpPr>
        <p:spPr>
          <a:xfrm>
            <a:off x="3594100" y="1970642"/>
            <a:ext cx="355600" cy="145835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5E0D29-3644-6D43-B83D-337B94804C1E}"/>
              </a:ext>
            </a:extLst>
          </p:cNvPr>
          <p:cNvSpPr/>
          <p:nvPr/>
        </p:nvSpPr>
        <p:spPr>
          <a:xfrm>
            <a:off x="6596162" y="2459525"/>
            <a:ext cx="355600" cy="12954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E0D1E5-AA88-3E46-92EA-77BC6018D6D4}"/>
              </a:ext>
            </a:extLst>
          </p:cNvPr>
          <p:cNvSpPr/>
          <p:nvPr/>
        </p:nvSpPr>
        <p:spPr>
          <a:xfrm>
            <a:off x="9156700" y="2459525"/>
            <a:ext cx="355600" cy="12954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730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Experiments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Visualize Attention Keywords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id="{A8CE06FC-3C49-054D-84BB-70192D9719B2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id="{AA23D288-1A4F-C342-B596-8CE463EC3F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5">
            <a:extLst>
              <a:ext uri="{FF2B5EF4-FFF2-40B4-BE49-F238E27FC236}">
                <a16:creationId xmlns:a16="http://schemas.microsoft.com/office/drawing/2014/main" id="{10A770AD-4504-5A45-A7A1-FE6ABDCE7B9B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16">
            <a:extLst>
              <a:ext uri="{FF2B5EF4-FFF2-40B4-BE49-F238E27FC236}">
                <a16:creationId xmlns:a16="http://schemas.microsoft.com/office/drawing/2014/main" id="{C14911C5-FEDB-AD49-9526-6958D1A155E4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3DA963D-CBA4-6C4F-9827-5F6BCF60E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81" y="2408941"/>
            <a:ext cx="5576507" cy="24444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45092A-8AED-7D48-B8C2-DD1226255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0188" y="960612"/>
            <a:ext cx="6155211" cy="5688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8F1BF3-0C15-A241-AFF1-56DBFE4860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838" y="5068486"/>
            <a:ext cx="5035975" cy="12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02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Experiments</a:t>
            </a:r>
            <a:endParaRPr lang="ko-KR" altLang="en-US" sz="32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1545FD-CCFD-5E4C-B687-2C73BC6F0174}"/>
              </a:ext>
            </a:extLst>
          </p:cNvPr>
          <p:cNvSpPr/>
          <p:nvPr/>
        </p:nvSpPr>
        <p:spPr>
          <a:xfrm>
            <a:off x="1004794" y="1123371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Visualize Attention Keywords</a:t>
            </a:r>
            <a:endParaRPr lang="ko-KR" altLang="en-US" sz="2000" dirty="0">
              <a:solidFill>
                <a:srgbClr val="00002F"/>
              </a:solidFill>
              <a:ea typeface="Nanum Gothic" panose="020D0604000000000000" pitchFamily="34" charset="-127"/>
            </a:endParaRPr>
          </a:p>
        </p:txBody>
      </p:sp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id="{A8CE06FC-3C49-054D-84BB-70192D9719B2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id="{AA23D288-1A4F-C342-B596-8CE463EC3F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5">
            <a:extLst>
              <a:ext uri="{FF2B5EF4-FFF2-40B4-BE49-F238E27FC236}">
                <a16:creationId xmlns:a16="http://schemas.microsoft.com/office/drawing/2014/main" id="{10A770AD-4504-5A45-A7A1-FE6ABDCE7B9B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16">
            <a:extLst>
              <a:ext uri="{FF2B5EF4-FFF2-40B4-BE49-F238E27FC236}">
                <a16:creationId xmlns:a16="http://schemas.microsoft.com/office/drawing/2014/main" id="{C14911C5-FEDB-AD49-9526-6958D1A155E4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51AD94A-C580-EE44-A9DE-9972C56E1F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29" y="1483231"/>
            <a:ext cx="6327742" cy="53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61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1065" y="2447473"/>
            <a:ext cx="4249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46988" y="437393"/>
            <a:ext cx="2521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Contributions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59C81-ECAF-2F4F-90A2-BBB5A28A6584}"/>
              </a:ext>
            </a:extLst>
          </p:cNvPr>
          <p:cNvSpPr/>
          <p:nvPr/>
        </p:nvSpPr>
        <p:spPr>
          <a:xfrm>
            <a:off x="1482146" y="1211924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- You can make high performance recommend system</a:t>
            </a:r>
            <a:r>
              <a:rPr lang="ko-KR" altLang="en-US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using review text.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538DE-4E70-9F4D-B087-842F7C99A715}"/>
              </a:ext>
            </a:extLst>
          </p:cNvPr>
          <p:cNvSpPr/>
          <p:nvPr/>
        </p:nvSpPr>
        <p:spPr>
          <a:xfrm>
            <a:off x="1482145" y="4433380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- You can interpret the recommend result by attention layer.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945362-834C-104C-A40E-B045CD552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900" y="1681824"/>
            <a:ext cx="6758940" cy="25901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4BFA564-EF01-9046-B739-C7F5B07FC23B}"/>
              </a:ext>
            </a:extLst>
          </p:cNvPr>
          <p:cNvSpPr/>
          <p:nvPr/>
        </p:nvSpPr>
        <p:spPr>
          <a:xfrm>
            <a:off x="2247900" y="2643188"/>
            <a:ext cx="6758940" cy="681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E4B45-52A6-9C4B-9A1E-6176A199AA46}"/>
              </a:ext>
            </a:extLst>
          </p:cNvPr>
          <p:cNvSpPr txBox="1"/>
          <p:nvPr/>
        </p:nvSpPr>
        <p:spPr>
          <a:xfrm>
            <a:off x="5506459" y="3833357"/>
            <a:ext cx="350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Amazon review data ( example )</a:t>
            </a:r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24C82C-9DBB-164D-A15C-B9D7C780E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900" y="4965185"/>
            <a:ext cx="5613400" cy="172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9A4382-4AD2-3D4E-BC78-7764C949B1C3}"/>
              </a:ext>
            </a:extLst>
          </p:cNvPr>
          <p:cNvSpPr txBox="1"/>
          <p:nvPr/>
        </p:nvSpPr>
        <p:spPr>
          <a:xfrm>
            <a:off x="7861300" y="5613514"/>
            <a:ext cx="3500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Highlighted words by attention layer ( explain later 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6700" y="1723573"/>
            <a:ext cx="736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Arial" panose="020B0604020202020204" pitchFamily="34" charset="0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76699" y="24204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ea typeface="나눔스퀘어 Bold" panose="020B0600000101010101" pitchFamily="50" charset="-127"/>
              </a:rPr>
              <a:t>Previous works and limitation</a:t>
            </a:r>
            <a:endParaRPr lang="ko-KR" altLang="en-US" dirty="0"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EB1D2-B8D2-E343-BC21-0F72CF76185B}"/>
              </a:ext>
            </a:extLst>
          </p:cNvPr>
          <p:cNvSpPr/>
          <p:nvPr/>
        </p:nvSpPr>
        <p:spPr>
          <a:xfrm>
            <a:off x="4812799" y="1873343"/>
            <a:ext cx="353537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Motivation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79BE7A-07BF-FC46-93F1-6660187C4BFF}"/>
              </a:ext>
            </a:extLst>
          </p:cNvPr>
          <p:cNvSpPr/>
          <p:nvPr/>
        </p:nvSpPr>
        <p:spPr>
          <a:xfrm>
            <a:off x="4076699" y="2970984"/>
            <a:ext cx="5245101" cy="2312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Objective</a:t>
            </a:r>
            <a:endParaRPr lang="en-US" altLang="ko-KR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MF(Matrix Factorization)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00002F"/>
                </a:solidFill>
                <a:ea typeface="Nanum Gothic" panose="020D0604000000000000" pitchFamily="34" charset="-127"/>
              </a:rPr>
              <a:t>Why not use review text?</a:t>
            </a:r>
            <a:endParaRPr lang="en-US" altLang="ko-KR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HFT(Hidden Factors and Topics)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Perspective of proposed method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224" y="437393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Motivation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27C44A-B3D9-4640-94E6-2E198E3E6903}"/>
              </a:ext>
            </a:extLst>
          </p:cNvPr>
          <p:cNvSpPr/>
          <p:nvPr/>
        </p:nvSpPr>
        <p:spPr>
          <a:xfrm>
            <a:off x="1287836" y="1258544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Objective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75F3D0-E9AF-D94D-95E8-02D9E28AE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027" y="1997839"/>
            <a:ext cx="5431946" cy="3601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60629-B919-4149-8D23-2219AF347CF2}"/>
              </a:ext>
            </a:extLst>
          </p:cNvPr>
          <p:cNvSpPr txBox="1"/>
          <p:nvPr/>
        </p:nvSpPr>
        <p:spPr>
          <a:xfrm>
            <a:off x="3931563" y="5868851"/>
            <a:ext cx="432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Making good recommend system. -&gt; predicting user’s rating in the future.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224" y="437393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Motivation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27C44A-B3D9-4640-94E6-2E198E3E6903}"/>
              </a:ext>
            </a:extLst>
          </p:cNvPr>
          <p:cNvSpPr/>
          <p:nvPr/>
        </p:nvSpPr>
        <p:spPr>
          <a:xfrm>
            <a:off x="1310696" y="1179136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MF(Matrix Factorization)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711B89-6598-124E-84AE-1D79EE0F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9027" y="2174816"/>
            <a:ext cx="9069432" cy="39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1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224" y="437393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Motivation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27C44A-B3D9-4640-94E6-2E198E3E6903}"/>
              </a:ext>
            </a:extLst>
          </p:cNvPr>
          <p:cNvSpPr/>
          <p:nvPr/>
        </p:nvSpPr>
        <p:spPr>
          <a:xfrm>
            <a:off x="1389229" y="1148009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Why not use review text?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3DF79E-7F50-0146-9AB9-C7059DE26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229" y="1743750"/>
            <a:ext cx="2732788" cy="4857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70452B-1772-F647-A40D-929C1987E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017" y="4380378"/>
            <a:ext cx="7747000" cy="234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9DDC70-4AD5-4444-AA84-9395D0E6D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044" y="1446874"/>
            <a:ext cx="3760178" cy="272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224" y="437393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Motivation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27C44A-B3D9-4640-94E6-2E198E3E6903}"/>
              </a:ext>
            </a:extLst>
          </p:cNvPr>
          <p:cNvSpPr/>
          <p:nvPr/>
        </p:nvSpPr>
        <p:spPr>
          <a:xfrm>
            <a:off x="1482146" y="1211924"/>
            <a:ext cx="894874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00002F"/>
                </a:solidFill>
                <a:latin typeface="+mj-lt"/>
                <a:ea typeface="Nanum Gothic" panose="020D0604000000000000" pitchFamily="34" charset="-127"/>
              </a:rPr>
              <a:t>Interpretable latent topic models ( HFT model, RMR model … )</a:t>
            </a:r>
            <a:endParaRPr lang="ko-KR" altLang="en-US" sz="2000" dirty="0">
              <a:solidFill>
                <a:srgbClr val="00002F"/>
              </a:solidFill>
              <a:latin typeface="+mj-lt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740EBC-0265-334E-8808-DD94AAD34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43705"/>
            <a:ext cx="2630843" cy="162059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6720BD-EF7E-6B46-BBD5-44B23BDDD94C}"/>
              </a:ext>
            </a:extLst>
          </p:cNvPr>
          <p:cNvGrpSpPr/>
          <p:nvPr/>
        </p:nvGrpSpPr>
        <p:grpSpPr>
          <a:xfrm>
            <a:off x="2586137" y="2544291"/>
            <a:ext cx="3319363" cy="750847"/>
            <a:chOff x="2180909" y="4415952"/>
            <a:chExt cx="3319363" cy="75084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4A4C7B6-D7E1-184D-88BD-D3B437BA1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2934" y="4605956"/>
              <a:ext cx="439420" cy="43942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22318BC-194B-DF48-9BBF-9F9A49E46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834" y="4605956"/>
              <a:ext cx="439420" cy="43942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EA64A78-C2AC-3848-BA11-635C0459C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3534" y="4605956"/>
              <a:ext cx="439420" cy="43942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6BDE99F-FC55-3748-8DD9-6E176D92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5316" y="4545631"/>
              <a:ext cx="544830" cy="54483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8CDE647-AA0C-7C4E-82A5-61337309F0BE}"/>
                </a:ext>
              </a:extLst>
            </p:cNvPr>
            <p:cNvSpPr/>
            <p:nvPr/>
          </p:nvSpPr>
          <p:spPr>
            <a:xfrm>
              <a:off x="2180909" y="4415952"/>
              <a:ext cx="2772410" cy="750847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A295D53-076F-DC41-86CA-10E08920FFF5}"/>
                </a:ext>
              </a:extLst>
            </p:cNvPr>
            <p:cNvCxnSpPr>
              <a:cxnSpLocks/>
            </p:cNvCxnSpPr>
            <p:nvPr/>
          </p:nvCxnSpPr>
          <p:spPr>
            <a:xfrm>
              <a:off x="5033964" y="4772178"/>
              <a:ext cx="4663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8C53C29-342E-BE47-9F00-7A71BD2EA5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804" y="4306796"/>
            <a:ext cx="812693" cy="812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FF254B-C583-D743-8EEA-185C7ACAF38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804" y="5424396"/>
            <a:ext cx="812693" cy="812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E291-6A69-2640-9C2B-2ECA1E0AD974}"/>
              </a:ext>
            </a:extLst>
          </p:cNvPr>
          <p:cNvSpPr txBox="1"/>
          <p:nvPr/>
        </p:nvSpPr>
        <p:spPr>
          <a:xfrm>
            <a:off x="4037890" y="452207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Nice!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22FAA-BE9E-FD44-8373-46CC8CB0B9FE}"/>
              </a:ext>
            </a:extLst>
          </p:cNvPr>
          <p:cNvSpPr txBox="1"/>
          <p:nvPr/>
        </p:nvSpPr>
        <p:spPr>
          <a:xfrm>
            <a:off x="4018062" y="564607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Nice!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AAF3CE-8CDB-D145-A4AA-672E59165E1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192" y="4415351"/>
            <a:ext cx="2497616" cy="5827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A4F5DF-A0BC-5D4B-9CE7-E3E43D0A3AB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192" y="5552224"/>
            <a:ext cx="2497616" cy="582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B2657D-B00F-9A4C-A35B-8D63D72C78FF}"/>
              </a:ext>
            </a:extLst>
          </p:cNvPr>
          <p:cNvSpPr txBox="1"/>
          <p:nvPr/>
        </p:nvSpPr>
        <p:spPr>
          <a:xfrm>
            <a:off x="6963792" y="5090510"/>
            <a:ext cx="474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User-specific meaning of words is different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D9BCC0-2E82-AD47-9A43-1F2FC7F9281B}"/>
              </a:ext>
            </a:extLst>
          </p:cNvPr>
          <p:cNvSpPr txBox="1"/>
          <p:nvPr/>
        </p:nvSpPr>
        <p:spPr>
          <a:xfrm>
            <a:off x="4754753" y="3805769"/>
            <a:ext cx="543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Latent topic distribution from item documents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4181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1082</Words>
  <Application>Microsoft Macintosh PowerPoint</Application>
  <PresentationFormat>와이드스크린</PresentationFormat>
  <Paragraphs>200</Paragraphs>
  <Slides>33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Cambria Math</vt:lpstr>
      <vt:lpstr>Nanum Gothic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Younghoon Kim</cp:lastModifiedBy>
  <cp:revision>54</cp:revision>
  <cp:lastPrinted>2018-12-04T15:12:58Z</cp:lastPrinted>
  <dcterms:created xsi:type="dcterms:W3CDTF">2017-05-29T09:12:16Z</dcterms:created>
  <dcterms:modified xsi:type="dcterms:W3CDTF">2018-12-04T15:15:18Z</dcterms:modified>
</cp:coreProperties>
</file>